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8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>
                <a:solidFill>
                  <a:srgbClr val="FFCC66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88EFC2B-7163-4944-9B19-B20819CFFD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1FB4C-CAA4-4F0B-A042-153097B9EC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37140-8D79-4AFC-B90D-DCABA5A640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37D35-7B01-422C-818E-79853155D2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79076-7D23-4BCA-ABD5-CBD69FB32D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C6368-599B-4B56-A553-CB3C2C8898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38E4D-6F6D-426E-BD2F-C78D0620CE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4B7D0-5128-4C34-976C-95A4A9A20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4F368-EE21-4994-9AE4-75BD490D28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93E11-C99F-4AEF-84C3-503D384E4B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17F3C-950D-4060-A25C-071169E635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28125" cy="6858000"/>
            <a:chOff x="0" y="0"/>
            <a:chExt cx="5750" cy="4320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381" y="888"/>
              <a:ext cx="5369" cy="48"/>
              <a:chOff x="381" y="888"/>
              <a:chExt cx="5369" cy="48"/>
            </a:xfrm>
          </p:grpSpPr>
          <p:sp>
            <p:nvSpPr>
              <p:cNvPr id="2053" name="Line 5"/>
              <p:cNvSpPr>
                <a:spLocks noChangeShapeType="1"/>
              </p:cNvSpPr>
              <p:nvPr/>
            </p:nvSpPr>
            <p:spPr bwMode="auto">
              <a:xfrm>
                <a:off x="381" y="936"/>
                <a:ext cx="5369" cy="0"/>
              </a:xfrm>
              <a:prstGeom prst="line">
                <a:avLst/>
              </a:prstGeom>
              <a:noFill/>
              <a:ln w="254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54" name="Line 6"/>
              <p:cNvSpPr>
                <a:spLocks noChangeShapeType="1"/>
              </p:cNvSpPr>
              <p:nvPr/>
            </p:nvSpPr>
            <p:spPr bwMode="auto">
              <a:xfrm>
                <a:off x="381" y="888"/>
                <a:ext cx="5369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77914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8CA9AD5-5EF0-4225-A913-D5BEF98DE5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ook Antiqu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2"/>
        <a:buChar char="&lt;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5400" smtClean="0"/>
              <a:t>Present Subjunctive with Impersonal Expressions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4000" smtClean="0"/>
              <a:t>P. 371</a:t>
            </a:r>
          </a:p>
          <a:p>
            <a:r>
              <a:rPr lang="en-US" altLang="en-US" sz="4000" smtClean="0"/>
              <a:t>Avancemos 2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 smtClean="0"/>
              <a:t>Present Subjunctive with Impersonal Expressions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1529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You already know that </a:t>
            </a:r>
            <a:r>
              <a:rPr lang="en-US" sz="3600" b="1" dirty="0" smtClean="0">
                <a:solidFill>
                  <a:schemeClr val="accent6"/>
                </a:solidFill>
              </a:rPr>
              <a:t>hay</a:t>
            </a:r>
            <a:r>
              <a:rPr lang="en-US" sz="3600" dirty="0" smtClean="0"/>
              <a:t> means </a:t>
            </a:r>
            <a:br>
              <a:rPr lang="en-US" sz="3600" dirty="0" smtClean="0"/>
            </a:br>
            <a:r>
              <a:rPr lang="en-US" sz="3600" i="1" dirty="0" smtClean="0"/>
              <a:t>there is / there are</a:t>
            </a:r>
            <a:r>
              <a:rPr lang="en-US" sz="3600" dirty="0" smtClean="0"/>
              <a:t>.  </a:t>
            </a:r>
            <a:br>
              <a:rPr lang="en-US" sz="3600" dirty="0" smtClean="0"/>
            </a:br>
            <a:r>
              <a:rPr lang="en-US" sz="3600" dirty="0" smtClean="0"/>
              <a:t>The infinitive is HABER.</a:t>
            </a:r>
          </a:p>
          <a:p>
            <a:pPr>
              <a:defRPr/>
            </a:pPr>
            <a:r>
              <a:rPr lang="en-US" sz="3600" dirty="0" smtClean="0"/>
              <a:t>Es </a:t>
            </a:r>
            <a:r>
              <a:rPr lang="en-US" sz="3600" dirty="0" err="1" smtClean="0"/>
              <a:t>importante</a:t>
            </a:r>
            <a:r>
              <a:rPr lang="en-US" sz="3600" dirty="0" smtClean="0"/>
              <a:t> </a:t>
            </a:r>
            <a:r>
              <a:rPr lang="en-US" sz="3600" dirty="0" err="1" smtClean="0"/>
              <a:t>que</a:t>
            </a:r>
            <a:r>
              <a:rPr lang="en-US" sz="3600" dirty="0" smtClean="0"/>
              <a:t> </a:t>
            </a:r>
            <a:r>
              <a:rPr lang="en-US" sz="3600" b="1" i="1" dirty="0" err="1" smtClean="0">
                <a:solidFill>
                  <a:schemeClr val="accent6"/>
                </a:solidFill>
              </a:rPr>
              <a:t>haya</a:t>
            </a:r>
            <a:r>
              <a:rPr lang="en-US" sz="3600" dirty="0" smtClean="0"/>
              <a:t> </a:t>
            </a:r>
            <a:r>
              <a:rPr lang="en-US" sz="3600" dirty="0" err="1" smtClean="0"/>
              <a:t>entrevistas</a:t>
            </a:r>
            <a:r>
              <a:rPr lang="en-US" sz="3600" dirty="0" smtClean="0"/>
              <a:t> con los </a:t>
            </a:r>
            <a:r>
              <a:rPr lang="en-US" sz="3600" dirty="0" err="1" smtClean="0"/>
              <a:t>estudiantes</a:t>
            </a:r>
            <a:r>
              <a:rPr lang="en-US" sz="3600" dirty="0" smtClean="0"/>
              <a:t> en el </a:t>
            </a:r>
            <a:r>
              <a:rPr lang="es-ES" sz="3600" dirty="0" smtClean="0"/>
              <a:t>periódico escolar.</a:t>
            </a:r>
          </a:p>
          <a:p>
            <a:pPr>
              <a:defRPr/>
            </a:pPr>
            <a:r>
              <a:rPr lang="es-ES" sz="3600" i="1" dirty="0" err="1" smtClean="0"/>
              <a:t>It</a:t>
            </a:r>
            <a:r>
              <a:rPr lang="es-ES" sz="3600" i="1" dirty="0" smtClean="0"/>
              <a:t> </a:t>
            </a:r>
            <a:r>
              <a:rPr lang="es-ES" sz="3600" i="1" dirty="0" err="1" smtClean="0"/>
              <a:t>is</a:t>
            </a:r>
            <a:r>
              <a:rPr lang="es-ES" sz="3600" i="1" dirty="0" smtClean="0"/>
              <a:t> </a:t>
            </a:r>
            <a:r>
              <a:rPr lang="es-ES" sz="3600" i="1" dirty="0" err="1" smtClean="0"/>
              <a:t>important</a:t>
            </a:r>
            <a:r>
              <a:rPr lang="es-ES" sz="3600" i="1" dirty="0" smtClean="0"/>
              <a:t> </a:t>
            </a:r>
            <a:r>
              <a:rPr lang="es-ES" sz="3600" i="1" dirty="0" err="1" smtClean="0"/>
              <a:t>that</a:t>
            </a:r>
            <a:r>
              <a:rPr lang="es-ES" sz="3600" i="1" dirty="0" smtClean="0"/>
              <a:t> </a:t>
            </a:r>
            <a:r>
              <a:rPr lang="es-ES" sz="3600" b="1" i="1" dirty="0" err="1" smtClean="0">
                <a:solidFill>
                  <a:schemeClr val="accent6"/>
                </a:solidFill>
              </a:rPr>
              <a:t>there</a:t>
            </a:r>
            <a:r>
              <a:rPr lang="es-ES" sz="3600" b="1" i="1" dirty="0" smtClean="0">
                <a:solidFill>
                  <a:schemeClr val="accent6"/>
                </a:solidFill>
              </a:rPr>
              <a:t> </a:t>
            </a:r>
            <a:r>
              <a:rPr lang="es-ES" sz="3600" b="1" i="1" dirty="0" err="1" smtClean="0">
                <a:solidFill>
                  <a:schemeClr val="accent6"/>
                </a:solidFill>
              </a:rPr>
              <a:t>be</a:t>
            </a:r>
            <a:r>
              <a:rPr lang="es-ES" sz="3600" b="1" i="1" dirty="0" smtClean="0">
                <a:solidFill>
                  <a:schemeClr val="accent6"/>
                </a:solidFill>
              </a:rPr>
              <a:t> </a:t>
            </a:r>
            <a:r>
              <a:rPr lang="es-ES" sz="3600" dirty="0" smtClean="0"/>
              <a:t>interviews </a:t>
            </a:r>
            <a:r>
              <a:rPr lang="es-ES" sz="3600" dirty="0" err="1" smtClean="0"/>
              <a:t>with</a:t>
            </a:r>
            <a:r>
              <a:rPr lang="es-ES" sz="3600" dirty="0" smtClean="0"/>
              <a:t> </a:t>
            </a:r>
            <a:r>
              <a:rPr lang="es-ES" sz="3600" dirty="0" err="1" smtClean="0"/>
              <a:t>students</a:t>
            </a:r>
            <a:r>
              <a:rPr lang="es-ES" sz="3600" dirty="0" smtClean="0"/>
              <a:t> in </a:t>
            </a:r>
            <a:r>
              <a:rPr lang="es-ES" sz="3600" dirty="0" err="1" smtClean="0"/>
              <a:t>the</a:t>
            </a:r>
            <a:r>
              <a:rPr lang="es-ES" sz="3600" dirty="0" smtClean="0"/>
              <a:t> </a:t>
            </a:r>
            <a:r>
              <a:rPr lang="es-ES" sz="3600" dirty="0" err="1" smtClean="0"/>
              <a:t>school</a:t>
            </a:r>
            <a:r>
              <a:rPr lang="es-ES" sz="3600" dirty="0" smtClean="0"/>
              <a:t> </a:t>
            </a:r>
            <a:r>
              <a:rPr lang="es-ES" sz="3600" dirty="0" err="1" smtClean="0"/>
              <a:t>newspaper</a:t>
            </a:r>
            <a:r>
              <a:rPr lang="es-ES" sz="3600" dirty="0" smtClean="0"/>
              <a:t>.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smtClean="0"/>
              <a:t>Present Subjunctive with Impersonal Expressions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0700"/>
            <a:ext cx="8534400" cy="4152900"/>
          </a:xfrm>
        </p:spPr>
        <p:txBody>
          <a:bodyPr/>
          <a:lstStyle/>
          <a:p>
            <a:r>
              <a:rPr lang="en-US" altLang="en-US" sz="4000" smtClean="0"/>
              <a:t>You know that the subjunctive mood is used to say that one person influences the actions of another.</a:t>
            </a:r>
            <a:endParaRPr lang="en-US" altLang="en-US" smtClean="0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495800" y="6019800"/>
            <a:ext cx="3581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133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smtClean="0"/>
              <a:t>Present Subjunctive with Impersonal Expressions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0700"/>
            <a:ext cx="8534400" cy="4152900"/>
          </a:xfrm>
        </p:spPr>
        <p:txBody>
          <a:bodyPr/>
          <a:lstStyle/>
          <a:p>
            <a:r>
              <a:rPr lang="en-US" altLang="en-US" sz="4000" smtClean="0"/>
              <a:t>Sometimes you use an impersonal expression to express how you influence another person’s actions.</a:t>
            </a:r>
          </a:p>
          <a:p>
            <a:r>
              <a:rPr lang="en-US" altLang="en-US" sz="4000" smtClean="0"/>
              <a:t>Here are some impersonal expressions that are often followed by </a:t>
            </a:r>
            <a:r>
              <a:rPr lang="en-US" altLang="en-US" sz="4000" i="1" smtClean="0"/>
              <a:t>que + subjunctive</a:t>
            </a:r>
            <a:r>
              <a:rPr lang="en-US" altLang="en-US" sz="4000" smtClean="0"/>
              <a:t>:</a:t>
            </a:r>
            <a:endParaRPr lang="en-US" altLang="en-US" smtClean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495800" y="6019800"/>
            <a:ext cx="3581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smtClean="0"/>
              <a:t>Present Subjunctive with Impersonal Expressions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0700"/>
            <a:ext cx="8534400" cy="4152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000" smtClean="0"/>
              <a:t>Es importante</a:t>
            </a:r>
          </a:p>
          <a:p>
            <a:pPr>
              <a:lnSpc>
                <a:spcPct val="90000"/>
              </a:lnSpc>
            </a:pPr>
            <a:r>
              <a:rPr lang="en-US" altLang="en-US" sz="4000" smtClean="0"/>
              <a:t>Es necesario</a:t>
            </a:r>
          </a:p>
          <a:p>
            <a:pPr>
              <a:lnSpc>
                <a:spcPct val="90000"/>
              </a:lnSpc>
            </a:pPr>
            <a:r>
              <a:rPr lang="en-US" altLang="en-US" sz="4000" smtClean="0"/>
              <a:t>Es mejor</a:t>
            </a:r>
          </a:p>
          <a:p>
            <a:pPr>
              <a:lnSpc>
                <a:spcPct val="90000"/>
              </a:lnSpc>
            </a:pPr>
            <a:r>
              <a:rPr lang="en-US" altLang="en-US" sz="4000" smtClean="0"/>
              <a:t>Es bueno</a:t>
            </a:r>
          </a:p>
          <a:p>
            <a:pPr>
              <a:lnSpc>
                <a:spcPct val="90000"/>
              </a:lnSpc>
            </a:pPr>
            <a:r>
              <a:rPr lang="es-ES" altLang="en-US" sz="4000" smtClean="0"/>
              <a:t>Es malo</a:t>
            </a:r>
          </a:p>
          <a:p>
            <a:pPr>
              <a:lnSpc>
                <a:spcPct val="90000"/>
              </a:lnSpc>
            </a:pPr>
            <a:r>
              <a:rPr lang="en-US" altLang="en-US" sz="4000" smtClean="0"/>
              <a:t>Es preferible</a:t>
            </a:r>
            <a:endParaRPr lang="en-US" altLang="en-US" smtClean="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4495800" y="6019800"/>
            <a:ext cx="3581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smtClean="0"/>
              <a:t>Present Subjunctive with Impersonal Expressions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0700"/>
            <a:ext cx="8534400" cy="4152900"/>
          </a:xfrm>
        </p:spPr>
        <p:txBody>
          <a:bodyPr/>
          <a:lstStyle/>
          <a:p>
            <a:r>
              <a:rPr lang="en-US" altLang="en-US" sz="4000" smtClean="0">
                <a:solidFill>
                  <a:schemeClr val="hlink"/>
                </a:solidFill>
              </a:rPr>
              <a:t>Es necesario </a:t>
            </a:r>
            <a:r>
              <a:rPr lang="en-US" altLang="en-US" sz="4000" smtClean="0">
                <a:solidFill>
                  <a:schemeClr val="accent2"/>
                </a:solidFill>
              </a:rPr>
              <a:t>que Uds. tengan</a:t>
            </a:r>
            <a:r>
              <a:rPr lang="en-US" altLang="en-US" sz="4000" smtClean="0"/>
              <a:t> buenos modales.</a:t>
            </a:r>
          </a:p>
          <a:p>
            <a:r>
              <a:rPr lang="en-US" altLang="en-US" sz="4000" i="1" smtClean="0">
                <a:solidFill>
                  <a:schemeClr val="hlink"/>
                </a:solidFill>
              </a:rPr>
              <a:t>It’s necessary</a:t>
            </a:r>
            <a:r>
              <a:rPr lang="en-US" altLang="en-US" sz="4000" i="1" smtClean="0"/>
              <a:t> </a:t>
            </a:r>
            <a:r>
              <a:rPr lang="en-US" altLang="en-US" sz="4000" i="1" smtClean="0">
                <a:solidFill>
                  <a:schemeClr val="accent2"/>
                </a:solidFill>
              </a:rPr>
              <a:t>that you have</a:t>
            </a:r>
            <a:r>
              <a:rPr lang="en-US" altLang="en-US" sz="4000" i="1" smtClean="0"/>
              <a:t> good manners.</a:t>
            </a:r>
            <a:endParaRPr lang="en-US" altLang="en-US" smtClean="0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495800" y="6019800"/>
            <a:ext cx="3581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smtClean="0"/>
              <a:t>Present Subjunctive with Impersonal Expressions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0700"/>
            <a:ext cx="8534400" cy="4152900"/>
          </a:xfrm>
        </p:spPr>
        <p:txBody>
          <a:bodyPr/>
          <a:lstStyle/>
          <a:p>
            <a:r>
              <a:rPr lang="en-US" altLang="en-US" sz="4000" smtClean="0">
                <a:solidFill>
                  <a:schemeClr val="hlink"/>
                </a:solidFill>
              </a:rPr>
              <a:t>Es mejor</a:t>
            </a:r>
            <a:r>
              <a:rPr lang="en-US" altLang="en-US" sz="4000" smtClean="0"/>
              <a:t> </a:t>
            </a:r>
            <a:r>
              <a:rPr lang="en-US" altLang="en-US" sz="4000" smtClean="0">
                <a:solidFill>
                  <a:schemeClr val="accent2"/>
                </a:solidFill>
              </a:rPr>
              <a:t>que consigamos</a:t>
            </a:r>
            <a:r>
              <a:rPr lang="en-US" altLang="en-US" sz="4000" smtClean="0"/>
              <a:t> una habitación doble.</a:t>
            </a:r>
          </a:p>
          <a:p>
            <a:r>
              <a:rPr lang="en-US" altLang="en-US" sz="4000" i="1" smtClean="0">
                <a:solidFill>
                  <a:schemeClr val="hlink"/>
                </a:solidFill>
              </a:rPr>
              <a:t>It’s better</a:t>
            </a:r>
            <a:r>
              <a:rPr lang="en-US" altLang="en-US" sz="4000" i="1" smtClean="0"/>
              <a:t> </a:t>
            </a:r>
            <a:r>
              <a:rPr lang="en-US" altLang="en-US" sz="4000" i="1" smtClean="0">
                <a:solidFill>
                  <a:schemeClr val="accent2"/>
                </a:solidFill>
              </a:rPr>
              <a:t>that we get</a:t>
            </a:r>
            <a:r>
              <a:rPr lang="en-US" altLang="en-US" sz="4000" i="1" smtClean="0"/>
              <a:t> a double room.</a:t>
            </a:r>
            <a:endParaRPr lang="en-US" altLang="en-US" smtClean="0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495800" y="6019800"/>
            <a:ext cx="3581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smtClean="0"/>
              <a:t>Present Subjunctive with Impersonal Expressions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0700"/>
            <a:ext cx="8534400" cy="4152900"/>
          </a:xfrm>
        </p:spPr>
        <p:txBody>
          <a:bodyPr/>
          <a:lstStyle/>
          <a:p>
            <a:r>
              <a:rPr lang="en-US" altLang="en-US" sz="4000" smtClean="0"/>
              <a:t>Note that in the examples above, a specific person is mentioned in the second half of the sentence.</a:t>
            </a:r>
          </a:p>
          <a:p>
            <a:r>
              <a:rPr lang="en-US" altLang="en-US" sz="4000" smtClean="0"/>
              <a:t>If no person is specified, the infinitive is used without </a:t>
            </a:r>
            <a:r>
              <a:rPr lang="en-US" altLang="en-US" sz="4000" i="1" smtClean="0">
                <a:solidFill>
                  <a:schemeClr val="accent2"/>
                </a:solidFill>
              </a:rPr>
              <a:t>que</a:t>
            </a:r>
            <a:r>
              <a:rPr lang="en-US" altLang="en-US" sz="4000" smtClean="0"/>
              <a:t>.</a:t>
            </a:r>
          </a:p>
          <a:p>
            <a:r>
              <a:rPr lang="en-US" altLang="en-US" sz="4000" smtClean="0"/>
              <a:t>Compare the following sentences.</a:t>
            </a:r>
            <a:endParaRPr lang="en-US" altLang="en-US" smtClean="0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495800" y="6019800"/>
            <a:ext cx="3581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smtClean="0"/>
              <a:t>Present Subjunctive with Impersonal Expressions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0700"/>
            <a:ext cx="8534400" cy="4152900"/>
          </a:xfrm>
        </p:spPr>
        <p:txBody>
          <a:bodyPr/>
          <a:lstStyle/>
          <a:p>
            <a:r>
              <a:rPr lang="en-US" altLang="en-US" sz="4000" smtClean="0"/>
              <a:t>Para ser un buen turista, </a:t>
            </a:r>
            <a:r>
              <a:rPr lang="en-US" altLang="en-US" sz="4000" smtClean="0">
                <a:solidFill>
                  <a:schemeClr val="accent2"/>
                </a:solidFill>
              </a:rPr>
              <a:t>es importante ser</a:t>
            </a:r>
            <a:r>
              <a:rPr lang="en-US" altLang="en-US" sz="4000" smtClean="0"/>
              <a:t> muy cortés.</a:t>
            </a:r>
          </a:p>
          <a:p>
            <a:r>
              <a:rPr lang="en-US" altLang="en-US" sz="4000" i="1" smtClean="0"/>
              <a:t>To be a good tourist, </a:t>
            </a:r>
            <a:r>
              <a:rPr lang="en-US" altLang="en-US" sz="4000" i="1" smtClean="0">
                <a:solidFill>
                  <a:schemeClr val="accent2"/>
                </a:solidFill>
              </a:rPr>
              <a:t>it’s important to be</a:t>
            </a:r>
            <a:r>
              <a:rPr lang="en-US" altLang="en-US" sz="4000" i="1" smtClean="0"/>
              <a:t> very polite.</a:t>
            </a:r>
            <a:endParaRPr lang="en-US" altLang="en-US" smtClean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495800" y="6019800"/>
            <a:ext cx="3581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b="1" dirty="0" smtClean="0"/>
              <a:t>Present Subjunctive with Impersonal Expressions</a:t>
            </a:r>
            <a:endParaRPr lang="en-US" alt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90700"/>
            <a:ext cx="8534400" cy="4152900"/>
          </a:xfrm>
        </p:spPr>
        <p:txBody>
          <a:bodyPr/>
          <a:lstStyle/>
          <a:p>
            <a:r>
              <a:rPr lang="en-US" altLang="en-US" sz="4000" smtClean="0">
                <a:solidFill>
                  <a:schemeClr val="accent2"/>
                </a:solidFill>
              </a:rPr>
              <a:t>Es importante que seas</a:t>
            </a:r>
            <a:r>
              <a:rPr lang="en-US" altLang="en-US" sz="4000" smtClean="0"/>
              <a:t> un turista cortés.</a:t>
            </a:r>
          </a:p>
          <a:p>
            <a:r>
              <a:rPr lang="en-US" altLang="en-US" sz="4000" i="1" smtClean="0">
                <a:solidFill>
                  <a:schemeClr val="accent2"/>
                </a:solidFill>
              </a:rPr>
              <a:t>It’s important that you be</a:t>
            </a:r>
            <a:r>
              <a:rPr lang="en-US" altLang="en-US" sz="4000" i="1" smtClean="0"/>
              <a:t> a polite tourist.</a:t>
            </a:r>
            <a:endParaRPr lang="en-US" altLang="en-US" smtClean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4495800" y="6019800"/>
            <a:ext cx="3581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2" grpId="0" animBg="1"/>
    </p:bldLst>
  </p:timing>
</p:sld>
</file>

<file path=ppt/theme/theme1.xml><?xml version="1.0" encoding="utf-8"?>
<a:theme xmlns:a="http://schemas.openxmlformats.org/drawingml/2006/main" name="Side Fade">
  <a:themeElements>
    <a:clrScheme name="Side Fade 1">
      <a:dk1>
        <a:srgbClr val="003300"/>
      </a:dk1>
      <a:lt1>
        <a:srgbClr val="FFFFFF"/>
      </a:lt1>
      <a:dk2>
        <a:srgbClr val="336600"/>
      </a:dk2>
      <a:lt2>
        <a:srgbClr val="FFCC66"/>
      </a:lt2>
      <a:accent1>
        <a:srgbClr val="996633"/>
      </a:accent1>
      <a:accent2>
        <a:srgbClr val="0099CC"/>
      </a:accent2>
      <a:accent3>
        <a:srgbClr val="ADB8AA"/>
      </a:accent3>
      <a:accent4>
        <a:srgbClr val="DADADA"/>
      </a:accent4>
      <a:accent5>
        <a:srgbClr val="CAB8AD"/>
      </a:accent5>
      <a:accent6>
        <a:srgbClr val="008AB9"/>
      </a:accent6>
      <a:hlink>
        <a:srgbClr val="FF9933"/>
      </a:hlink>
      <a:folHlink>
        <a:srgbClr val="009900"/>
      </a:folHlink>
    </a:clrScheme>
    <a:fontScheme name="Side Fade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ide Fade 1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Fade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Fad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 98:Templates:Presentation Designs:Side Fade</Template>
  <TotalTime>135</TotalTime>
  <Words>235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Monotype Sorts</vt:lpstr>
      <vt:lpstr>Times New Roman</vt:lpstr>
      <vt:lpstr>Side Fade</vt:lpstr>
      <vt:lpstr>Present Subjunctive with Impersonal Expressions</vt:lpstr>
      <vt:lpstr>Present Subjunctive with Impersonal Expressions</vt:lpstr>
      <vt:lpstr>Present Subjunctive with Impersonal Expressions</vt:lpstr>
      <vt:lpstr>Present Subjunctive with Impersonal Expressions</vt:lpstr>
      <vt:lpstr>Present Subjunctive with Impersonal Expressions</vt:lpstr>
      <vt:lpstr>Present Subjunctive with Impersonal Expressions</vt:lpstr>
      <vt:lpstr>Present Subjunctive with Impersonal Expressions</vt:lpstr>
      <vt:lpstr>Present Subjunctive with Impersonal Expressions</vt:lpstr>
      <vt:lpstr>Present Subjunctive with Impersonal Expressions</vt:lpstr>
      <vt:lpstr>Present Subjunctive with Impersonal Expressions</vt:lpstr>
    </vt:vector>
  </TitlesOfParts>
  <Company>BAPS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Subjunctive with Impersonal Expressions</dc:title>
  <dc:creator>NIHS</dc:creator>
  <cp:lastModifiedBy>Deaton, Phillip</cp:lastModifiedBy>
  <cp:revision>5</cp:revision>
  <dcterms:created xsi:type="dcterms:W3CDTF">2003-07-12T22:22:42Z</dcterms:created>
  <dcterms:modified xsi:type="dcterms:W3CDTF">2017-02-17T18:52:43Z</dcterms:modified>
</cp:coreProperties>
</file>